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ays" charset="1" panose="02000505050000020004"/>
      <p:regular r:id="rId15"/>
    </p:embeddedFont>
    <p:embeddedFont>
      <p:font typeface="Agrandir Narrow Bold" charset="1" panose="00000806000000000000"/>
      <p:regular r:id="rId16"/>
    </p:embeddedFont>
    <p:embeddedFont>
      <p:font typeface="Garet Bold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Agrandir Narrow" charset="1" panose="00000506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8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4920" y="1028700"/>
            <a:ext cx="10528538" cy="10803537"/>
          </a:xfrm>
          <a:custGeom>
            <a:avLst/>
            <a:gdLst/>
            <a:ahLst/>
            <a:cxnLst/>
            <a:rect r="r" b="b" t="t" l="l"/>
            <a:pathLst>
              <a:path h="10803537" w="10528538">
                <a:moveTo>
                  <a:pt x="0" y="0"/>
                </a:moveTo>
                <a:lnTo>
                  <a:pt x="10528538" y="0"/>
                </a:lnTo>
                <a:lnTo>
                  <a:pt x="10528538" y="10803537"/>
                </a:lnTo>
                <a:lnTo>
                  <a:pt x="0" y="1080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0907" y="1508096"/>
            <a:ext cx="11506187" cy="363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42"/>
              </a:lnSpc>
            </a:pPr>
            <a:r>
              <a:rPr lang="en-US" sz="6493" spc="240">
                <a:solidFill>
                  <a:srgbClr val="FFFFFF"/>
                </a:solidFill>
                <a:latin typeface="Days"/>
              </a:rPr>
              <a:t>A MODEL TO PREDICT IF CUSTOMERS OF SYRIATEL STOP USING THEIR SERVICES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41762" y="6981640"/>
            <a:ext cx="3438506" cy="46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2"/>
              </a:lnSpc>
              <a:spcBef>
                <a:spcPct val="0"/>
              </a:spcBef>
            </a:pPr>
            <a:r>
              <a:rPr lang="en-US" sz="2866" spc="114">
                <a:solidFill>
                  <a:srgbClr val="FFFFFF"/>
                </a:solidFill>
                <a:latin typeface="Agrandir Narrow Bold"/>
              </a:rPr>
              <a:t>BREDEN MUGAMBI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77908" y="-6378408"/>
            <a:ext cx="22216714" cy="22216714"/>
          </a:xfrm>
          <a:custGeom>
            <a:avLst/>
            <a:gdLst/>
            <a:ahLst/>
            <a:cxnLst/>
            <a:rect r="r" b="b" t="t" l="l"/>
            <a:pathLst>
              <a:path h="22216714" w="22216714">
                <a:moveTo>
                  <a:pt x="0" y="0"/>
                </a:moveTo>
                <a:lnTo>
                  <a:pt x="22216714" y="0"/>
                </a:lnTo>
                <a:lnTo>
                  <a:pt x="22216714" y="22216714"/>
                </a:lnTo>
                <a:lnTo>
                  <a:pt x="0" y="2221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14634"/>
            <a:ext cx="17259300" cy="225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2"/>
              </a:lnSpc>
              <a:spcBef>
                <a:spcPct val="0"/>
              </a:spcBef>
            </a:pPr>
            <a:r>
              <a:rPr lang="en-US" sz="3211" spc="128">
                <a:solidFill>
                  <a:srgbClr val="FFFFFF"/>
                </a:solidFill>
                <a:latin typeface="Garet Bold"/>
              </a:rPr>
              <a:t>This project aims to develop a machine learning model to predict customer churn for Syriatel, a telecommunications company. The model will identify customers at risk of discontinuing their services, allowing Syriatel to implement targeted retention strategies and improve customer lifetime value.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656609" y="-4004274"/>
            <a:ext cx="11245538" cy="18558756"/>
            <a:chOff x="0" y="0"/>
            <a:chExt cx="2961788" cy="4887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4887903"/>
            </a:xfrm>
            <a:custGeom>
              <a:avLst/>
              <a:gdLst/>
              <a:ahLst/>
              <a:cxnLst/>
              <a:rect r="r" b="b" t="t" l="l"/>
              <a:pathLst>
                <a:path h="4887903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491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874668" y="1811894"/>
            <a:ext cx="6899678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"/>
              </a:rPr>
              <a:t>BUSINESS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4668" y="4400338"/>
            <a:ext cx="11794809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SyriaTel faces a critical issue: customer churn. Subscribers discontinuing service leads to lost revenue and hinders the company's growth. To address this challenge, a comprehensive customer churn prediction model is proposed. This model will analyze customer data to identify those at high risk of churning. By recognizing these at-risk customers through predictive analytics, SyriaTel can take proactive measures to address their concerns and needs.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000500"/>
            <a:ext cx="19375008" cy="19375008"/>
          </a:xfrm>
          <a:custGeom>
            <a:avLst/>
            <a:gdLst/>
            <a:ahLst/>
            <a:cxnLst/>
            <a:rect r="r" b="b" t="t" l="l"/>
            <a:pathLst>
              <a:path h="19375008" w="19375008">
                <a:moveTo>
                  <a:pt x="0" y="0"/>
                </a:moveTo>
                <a:lnTo>
                  <a:pt x="19375008" y="0"/>
                </a:lnTo>
                <a:lnTo>
                  <a:pt x="19375008" y="19375008"/>
                </a:lnTo>
                <a:lnTo>
                  <a:pt x="0" y="1937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3352" y="1703098"/>
            <a:ext cx="6871065" cy="74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4542" spc="181">
                <a:solidFill>
                  <a:srgbClr val="FFFFFF"/>
                </a:solidFill>
                <a:latin typeface="Agrandir Narrow Bold"/>
              </a:rPr>
              <a:t>DATA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3352" y="4556829"/>
            <a:ext cx="14446979" cy="76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2513" spc="100">
                <a:solidFill>
                  <a:srgbClr val="FFFFFF"/>
                </a:solidFill>
                <a:latin typeface="Agrandir Narrow Bold"/>
              </a:rPr>
              <a:t>The Dataset was acquired from Syriatel, a Telecommunications company. It contains 3333 rows and 21 columns, with the columns each having unique distinct names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3352" y="6008742"/>
            <a:ext cx="14446979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FFFFFF"/>
                </a:solidFill>
                <a:latin typeface="Agrandir Narrow Bold"/>
              </a:rPr>
              <a:t>It contains various co.umns such as total day calls, number of voice mail messages, and churn, the probability of a customer stop using their services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10629" y="-1322729"/>
            <a:ext cx="9118846" cy="17234932"/>
          </a:xfrm>
          <a:custGeom>
            <a:avLst/>
            <a:gdLst/>
            <a:ahLst/>
            <a:cxnLst/>
            <a:rect r="r" b="b" t="t" l="l"/>
            <a:pathLst>
              <a:path h="17234932" w="9118846">
                <a:moveTo>
                  <a:pt x="0" y="0"/>
                </a:moveTo>
                <a:lnTo>
                  <a:pt x="9118846" y="0"/>
                </a:lnTo>
                <a:lnTo>
                  <a:pt x="9118846" y="17234932"/>
                </a:lnTo>
                <a:lnTo>
                  <a:pt x="0" y="1723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4432" y="914400"/>
            <a:ext cx="8549568" cy="101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8"/>
              </a:lnSpc>
              <a:spcBef>
                <a:spcPct val="0"/>
              </a:spcBef>
            </a:pPr>
            <a:r>
              <a:rPr lang="en-US" sz="6144" spc="245">
                <a:solidFill>
                  <a:srgbClr val="000000"/>
                </a:solidFill>
                <a:latin typeface="Agrandir Narrow Bold"/>
              </a:rPr>
              <a:t>MODELLING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43842"/>
            <a:ext cx="15978823" cy="454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960" spc="118">
                <a:solidFill>
                  <a:srgbClr val="000000"/>
                </a:solidFill>
                <a:latin typeface="Agrandir Narrow Bold"/>
              </a:rPr>
              <a:t>We have 3 models: a decision tree, random forest , and a tuned version of a decision tree</a:t>
            </a:r>
          </a:p>
          <a:p>
            <a:pPr algn="l">
              <a:lnSpc>
                <a:spcPts val="3256"/>
              </a:lnSpc>
            </a:pPr>
          </a:p>
          <a:p>
            <a:pPr algn="l">
              <a:lnSpc>
                <a:spcPts val="3256"/>
              </a:lnSpc>
            </a:pPr>
            <a:r>
              <a:rPr lang="en-US" sz="2960" spc="118">
                <a:solidFill>
                  <a:srgbClr val="000000"/>
                </a:solidFill>
                <a:latin typeface="Agrandir Narrow Bold"/>
              </a:rPr>
              <a:t>The reason for using decision trees and random forest is because they are more efficient in binary classification problem, which our problem is</a:t>
            </a:r>
          </a:p>
          <a:p>
            <a:pPr algn="l">
              <a:lnSpc>
                <a:spcPts val="3256"/>
              </a:lnSpc>
            </a:pPr>
          </a:p>
          <a:p>
            <a:pPr algn="l">
              <a:lnSpc>
                <a:spcPts val="3256"/>
              </a:lnSpc>
            </a:pPr>
          </a:p>
          <a:p>
            <a:pPr algn="l">
              <a:lnSpc>
                <a:spcPts val="3256"/>
              </a:lnSpc>
            </a:pPr>
            <a:r>
              <a:rPr lang="en-US" sz="2960" spc="118">
                <a:solidFill>
                  <a:srgbClr val="000000"/>
                </a:solidFill>
                <a:latin typeface="Agrandir Narrow Bold"/>
              </a:rPr>
              <a:t>this involves taking the data, separating it into training and testing sets, and using our model on the sata to predict our values. </a:t>
            </a:r>
          </a:p>
          <a:p>
            <a:pPr algn="l">
              <a:lnSpc>
                <a:spcPts val="3256"/>
              </a:lnSpc>
            </a:pPr>
          </a:p>
          <a:p>
            <a:pPr algn="l">
              <a:lnSpc>
                <a:spcPts val="3256"/>
              </a:lnSpc>
              <a:spcBef>
                <a:spcPct val="0"/>
              </a:spcBef>
            </a:pPr>
            <a:r>
              <a:rPr lang="en-US" sz="2960" spc="118">
                <a:solidFill>
                  <a:srgbClr val="000000"/>
                </a:solidFill>
                <a:latin typeface="Agrandir Narrow Bold"/>
              </a:rPr>
              <a:t>Ater its done, we do this on all 3 models to see if there is any improvement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32" y="-8548388"/>
            <a:ext cx="16557123" cy="31293532"/>
          </a:xfrm>
          <a:custGeom>
            <a:avLst/>
            <a:gdLst/>
            <a:ahLst/>
            <a:cxnLst/>
            <a:rect r="r" b="b" t="t" l="l"/>
            <a:pathLst>
              <a:path h="31293532" w="16557123">
                <a:moveTo>
                  <a:pt x="0" y="0"/>
                </a:moveTo>
                <a:lnTo>
                  <a:pt x="16557123" y="0"/>
                </a:lnTo>
                <a:lnTo>
                  <a:pt x="16557123" y="31293532"/>
                </a:lnTo>
                <a:lnTo>
                  <a:pt x="0" y="3129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76689" y="-3317064"/>
            <a:ext cx="21424834" cy="17563382"/>
          </a:xfrm>
          <a:custGeom>
            <a:avLst/>
            <a:gdLst/>
            <a:ahLst/>
            <a:cxnLst/>
            <a:rect r="r" b="b" t="t" l="l"/>
            <a:pathLst>
              <a:path h="17563382" w="21424834">
                <a:moveTo>
                  <a:pt x="0" y="0"/>
                </a:moveTo>
                <a:lnTo>
                  <a:pt x="21424835" y="0"/>
                </a:lnTo>
                <a:lnTo>
                  <a:pt x="21424835" y="17563381"/>
                </a:lnTo>
                <a:lnTo>
                  <a:pt x="0" y="1756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702" y="3007745"/>
            <a:ext cx="6791137" cy="5567153"/>
          </a:xfrm>
          <a:custGeom>
            <a:avLst/>
            <a:gdLst/>
            <a:ahLst/>
            <a:cxnLst/>
            <a:rect r="r" b="b" t="t" l="l"/>
            <a:pathLst>
              <a:path h="5567153" w="6791137">
                <a:moveTo>
                  <a:pt x="0" y="0"/>
                </a:moveTo>
                <a:lnTo>
                  <a:pt x="6791137" y="0"/>
                </a:lnTo>
                <a:lnTo>
                  <a:pt x="6791137" y="5567153"/>
                </a:lnTo>
                <a:lnTo>
                  <a:pt x="0" y="556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3612" y="904875"/>
            <a:ext cx="5423317" cy="109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7"/>
              </a:lnSpc>
              <a:spcBef>
                <a:spcPct val="0"/>
              </a:spcBef>
            </a:pPr>
            <a:r>
              <a:rPr lang="en-US" sz="6588" spc="263">
                <a:solidFill>
                  <a:srgbClr val="000000"/>
                </a:solidFill>
                <a:latin typeface="Agrandir Narrow Bold"/>
              </a:rPr>
              <a:t>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8733" y="2960120"/>
            <a:ext cx="8869267" cy="129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2"/>
              </a:lnSpc>
              <a:spcBef>
                <a:spcPct val="0"/>
              </a:spcBef>
            </a:pPr>
            <a:r>
              <a:rPr lang="en-US" sz="2220" spc="88">
                <a:solidFill>
                  <a:srgbClr val="000000"/>
                </a:solidFill>
                <a:latin typeface="Agrandir Narrow Bold"/>
              </a:rPr>
              <a:t>With the decision trees,  there is an accuracy of 84 oercent while with a tunedd decision tree there is an accuracy of 88%. This shows that there is signigficant improvent  with the model after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380235"/>
            <a:ext cx="12359695" cy="41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"/>
              </a:lnSpc>
              <a:spcBef>
                <a:spcPct val="0"/>
              </a:spcBef>
            </a:pPr>
            <a:r>
              <a:rPr lang="en-US" sz="2369" spc="94">
                <a:solidFill>
                  <a:srgbClr val="000000"/>
                </a:solidFill>
                <a:latin typeface="Agrandir Narrow Bold"/>
              </a:rPr>
              <a:t>This shows that the model has efficiently predicted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9276219" cy="2046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6791" spc="271">
                <a:solidFill>
                  <a:srgbClr val="FFFFFF"/>
                </a:solidFill>
                <a:latin typeface="Agrandir Narrow Bold"/>
              </a:rPr>
              <a:t>RECOMMENDATIONS</a:t>
            </a:r>
          </a:p>
          <a:p>
            <a:pPr algn="ctr">
              <a:lnSpc>
                <a:spcPts val="747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86106"/>
            <a:ext cx="17259300" cy="46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  <a:spcBef>
                <a:spcPct val="0"/>
              </a:spcBef>
            </a:pPr>
            <a:r>
              <a:rPr lang="en-US" sz="3337" spc="133">
                <a:solidFill>
                  <a:srgbClr val="FFFFFF"/>
                </a:solidFill>
                <a:latin typeface="Agrandir Narrow Bold"/>
              </a:rPr>
              <a:t>POSSIBLE RECOMMENDATI</a:t>
            </a:r>
            <a:r>
              <a:rPr lang="en-US" sz="3337" spc="133">
                <a:solidFill>
                  <a:srgbClr val="FFFFFF"/>
                </a:solidFill>
                <a:latin typeface="Agrandir Narrow Bold"/>
              </a:rPr>
              <a:t>ONS INCLUDE:</a:t>
            </a:r>
          </a:p>
          <a:p>
            <a:pPr algn="l" marL="720612" indent="-360306" lvl="1">
              <a:lnSpc>
                <a:spcPts val="3671"/>
              </a:lnSpc>
              <a:buFont typeface="Arial"/>
              <a:buChar char="•"/>
            </a:pPr>
            <a:r>
              <a:rPr lang="en-US" sz="3337" spc="133">
                <a:solidFill>
                  <a:srgbClr val="FFFFFF"/>
                </a:solidFill>
                <a:latin typeface="Agrandir Narrow Bold"/>
              </a:rPr>
              <a:t>ADVERTISING FOR DAY CUSTOMERS - AS THEY ARE THE ONES WHO ARE MORE LIKELY TO STAY</a:t>
            </a:r>
          </a:p>
          <a:p>
            <a:pPr algn="l" marL="720612" indent="-360306" lvl="1">
              <a:lnSpc>
                <a:spcPts val="3671"/>
              </a:lnSpc>
              <a:buFont typeface="Arial"/>
              <a:buChar char="•"/>
            </a:pPr>
            <a:r>
              <a:rPr lang="en-US" sz="3337" spc="133">
                <a:solidFill>
                  <a:srgbClr val="FFFFFF"/>
                </a:solidFill>
                <a:latin typeface="Agrandir Narrow Bold"/>
              </a:rPr>
              <a:t>INCENTIVIZE MORE PEOPLE TO USE THE SERVICE FOR LONG AS THE LONGER THE MINUTES SPENT ON THE CALL, AND THEREFORE THE SERVICE, LEADS TO MORE RETENTION</a:t>
            </a:r>
          </a:p>
          <a:p>
            <a:pPr algn="l" marL="720612" indent="-360306" lvl="1">
              <a:lnSpc>
                <a:spcPts val="3671"/>
              </a:lnSpc>
              <a:buFont typeface="Arial"/>
              <a:buChar char="•"/>
            </a:pPr>
            <a:r>
              <a:rPr lang="en-US" sz="3337" spc="133">
                <a:solidFill>
                  <a:srgbClr val="FFFFFF"/>
                </a:solidFill>
                <a:latin typeface="Agrandir Narrow Bold"/>
              </a:rPr>
              <a:t>PERSONALIZED OFFERS, IN THAT THERE WILL BE A HIGHER RETENTION OF CUSTOMERS AS THEY WILL FEEL THAT THE COMPANY IS CATERING TO THEIR NEEDS</a:t>
            </a:r>
          </a:p>
          <a:p>
            <a:pPr algn="ctr">
              <a:lnSpc>
                <a:spcPts val="367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3088" y="600075"/>
            <a:ext cx="6625947" cy="18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grandir Narrow Bold"/>
              </a:rPr>
              <a:t>NEXT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29079"/>
            <a:ext cx="14625960" cy="52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4590" indent="-442295" lvl="1">
              <a:lnSpc>
                <a:spcPts val="4506"/>
              </a:lnSpc>
              <a:buFont typeface="Arial"/>
              <a:buChar char="•"/>
            </a:pPr>
            <a:r>
              <a:rPr lang="en-US" sz="4097" spc="163">
                <a:solidFill>
                  <a:srgbClr val="FFFFFF"/>
                </a:solidFill>
                <a:latin typeface="Agrandir Narrow Bold"/>
              </a:rPr>
              <a:t>Cost-Benefit Analysis - Examine the expenses associated with putting these suggestions into practice and weigh them against the possible income increases from client retention.</a:t>
            </a:r>
          </a:p>
          <a:p>
            <a:pPr algn="l" marL="884590" indent="-442295" lvl="1">
              <a:lnSpc>
                <a:spcPts val="4506"/>
              </a:lnSpc>
              <a:buFont typeface="Arial"/>
              <a:buChar char="•"/>
            </a:pPr>
          </a:p>
          <a:p>
            <a:pPr algn="l" marL="884590" indent="-442295" lvl="1">
              <a:lnSpc>
                <a:spcPts val="4506"/>
              </a:lnSpc>
              <a:buFont typeface="Arial"/>
              <a:buChar char="•"/>
            </a:pPr>
            <a:r>
              <a:rPr lang="en-US" sz="4097" spc="163">
                <a:solidFill>
                  <a:srgbClr val="FFFFFF"/>
                </a:solidFill>
                <a:latin typeface="Agrandir Narrow Bold"/>
              </a:rPr>
              <a:t>A/B Testing - Use A/B testing to put selected strategies into practice, assess their efficacy, and identify which ones connect the most with the stakeholders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7967" y="1028700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080422" y="5143500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4215" y="5244875"/>
            <a:ext cx="326853" cy="328046"/>
          </a:xfrm>
          <a:custGeom>
            <a:avLst/>
            <a:gdLst/>
            <a:ahLst/>
            <a:cxnLst/>
            <a:rect r="r" b="b" t="t" l="l"/>
            <a:pathLst>
              <a:path h="328046" w="326853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80422" y="6693186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41926" y="6784773"/>
            <a:ext cx="261943" cy="359442"/>
          </a:xfrm>
          <a:custGeom>
            <a:avLst/>
            <a:gdLst/>
            <a:ahLst/>
            <a:cxnLst/>
            <a:rect r="r" b="b" t="t" l="l"/>
            <a:pathLst>
              <a:path h="359442" w="261943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80422" y="5902918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98118" y="6056085"/>
            <a:ext cx="307226" cy="236284"/>
          </a:xfrm>
          <a:custGeom>
            <a:avLst/>
            <a:gdLst/>
            <a:ahLst/>
            <a:cxnLst/>
            <a:rect r="r" b="b" t="t" l="l"/>
            <a:pathLst>
              <a:path h="236284" w="307226">
                <a:moveTo>
                  <a:pt x="0" y="0"/>
                </a:moveTo>
                <a:lnTo>
                  <a:pt x="307226" y="0"/>
                </a:lnTo>
                <a:lnTo>
                  <a:pt x="307226" y="236284"/>
                </a:lnTo>
                <a:lnTo>
                  <a:pt x="0" y="236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6791" y="7564699"/>
            <a:ext cx="224489" cy="344705"/>
          </a:xfrm>
          <a:custGeom>
            <a:avLst/>
            <a:gdLst/>
            <a:ahLst/>
            <a:cxnLst/>
            <a:rect r="r" b="b" t="t" l="l"/>
            <a:pathLst>
              <a:path h="344705" w="224489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42362" y="2612047"/>
            <a:ext cx="6880678" cy="2055203"/>
            <a:chOff x="0" y="0"/>
            <a:chExt cx="1812195" cy="541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2195" cy="541288"/>
            </a:xfrm>
            <a:custGeom>
              <a:avLst/>
              <a:gdLst/>
              <a:ahLst/>
              <a:cxnLst/>
              <a:rect r="r" b="b" t="t" l="l"/>
              <a:pathLst>
                <a:path h="541288" w="1812195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886154" y="3072119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6611" y="5197421"/>
            <a:ext cx="4929265" cy="3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FFFFFF"/>
                </a:solidFill>
                <a:latin typeface="Agrandir Narrow Bold"/>
              </a:rPr>
              <a:t>linked.com/Mugambi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4830" y="5912470"/>
            <a:ext cx="3736483" cy="70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83"/>
              </a:lnSpc>
            </a:pPr>
            <a:r>
              <a:rPr lang="en-US" sz="1987">
                <a:solidFill>
                  <a:srgbClr val="FFFFFF"/>
                </a:solidFill>
                <a:latin typeface="Agrandir Narrow"/>
              </a:rPr>
              <a:t>breden.mugambi@student.moringaschool.com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1351" y="6747705"/>
            <a:ext cx="2744525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254 701 994293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DAGHdzFoObI</dc:identifier>
  <dcterms:modified xsi:type="dcterms:W3CDTF">2011-08-01T06:04:30Z</dcterms:modified>
  <cp:revision>1</cp:revision>
  <dc:title>Blue and Pink Professional Business Strategy Presentation</dc:title>
</cp:coreProperties>
</file>